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56" r:id="rId5"/>
    <p:sldId id="357" r:id="rId6"/>
    <p:sldId id="359" r:id="rId7"/>
    <p:sldId id="367" r:id="rId8"/>
    <p:sldId id="360" r:id="rId9"/>
    <p:sldId id="363" r:id="rId10"/>
    <p:sldId id="362" r:id="rId11"/>
    <p:sldId id="361" r:id="rId12"/>
    <p:sldId id="366" r:id="rId13"/>
    <p:sldId id="364" r:id="rId14"/>
    <p:sldId id="365" r:id="rId15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76851" autoAdjust="0"/>
  </p:normalViewPr>
  <p:slideViewPr>
    <p:cSldViewPr snapToGrid="0">
      <p:cViewPr varScale="1">
        <p:scale>
          <a:sx n="85" d="100"/>
          <a:sy n="85" d="100"/>
        </p:scale>
        <p:origin x="12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744001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6551"/>
            <a:ext cx="5486400" cy="485513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744538"/>
            <a:ext cx="596900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Di to do 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25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744538"/>
            <a:ext cx="596900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Di to do 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19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744538"/>
            <a:ext cx="596900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Communication changes with the ATO included in release 2022.5.  This will be needed for all STP lodgements to the ATO by 29</a:t>
            </a:r>
            <a:r>
              <a:rPr lang="en-AU" baseline="30000" dirty="0"/>
              <a:t>th</a:t>
            </a:r>
            <a:r>
              <a:rPr lang="en-AU" dirty="0"/>
              <a:t> April 2023.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76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744538"/>
            <a:ext cx="596900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Ensure running 2022.04 not 2022.03 – STP lodgement issue</a:t>
            </a:r>
          </a:p>
          <a:p>
            <a:r>
              <a:rPr lang="en-AU" dirty="0"/>
              <a:t>To </a:t>
            </a:r>
            <a:r>
              <a:rPr lang="en-AU" b="0" i="0" dirty="0">
                <a:solidFill>
                  <a:srgbClr val="232428"/>
                </a:solidFill>
                <a:effectLst/>
                <a:latin typeface="Inter-Regular"/>
              </a:rPr>
              <a:t>comply with ATO requirements</a:t>
            </a:r>
            <a:endParaRPr lang="en-AU" dirty="0"/>
          </a:p>
          <a:p>
            <a:r>
              <a:rPr lang="en-AU" dirty="0"/>
              <a:t>Login and see message re changing password</a:t>
            </a:r>
          </a:p>
          <a:p>
            <a:endParaRPr lang="en-AU" dirty="0"/>
          </a:p>
          <a:p>
            <a:r>
              <a:rPr lang="en-AU" b="1" dirty="0"/>
              <a:t>Note:</a:t>
            </a:r>
          </a:p>
          <a:p>
            <a:r>
              <a:rPr lang="en-AU" b="0" dirty="0"/>
              <a:t>Key date = 30</a:t>
            </a:r>
            <a:r>
              <a:rPr lang="en-AU" b="0" baseline="30000" dirty="0"/>
              <a:t>th</a:t>
            </a:r>
            <a:r>
              <a:rPr lang="en-AU" b="0" dirty="0"/>
              <a:t> April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26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744538"/>
            <a:ext cx="596900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Open Setup Exo Payroll – Leave Management.</a:t>
            </a:r>
          </a:p>
          <a:p>
            <a:endParaRPr lang="en-AU" dirty="0"/>
          </a:p>
          <a:p>
            <a:r>
              <a:rPr lang="en-AU" dirty="0"/>
              <a:t>Open employee # 2 – click on Leave Entitlements</a:t>
            </a:r>
          </a:p>
          <a:p>
            <a:endParaRPr lang="en-AU" dirty="0"/>
          </a:p>
          <a:p>
            <a:r>
              <a:rPr lang="en-AU" dirty="0"/>
              <a:t>Open Current pay for employee # 2 show </a:t>
            </a:r>
            <a:r>
              <a:rPr lang="en-AU"/>
              <a:t>processing FDVL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08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744538"/>
            <a:ext cx="596900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0" dirty="0"/>
              <a:t>Open List view screens and discuss.</a:t>
            </a:r>
          </a:p>
          <a:p>
            <a:pPr marL="171450" indent="-171450">
              <a:buFontTx/>
              <a:buChar char="-"/>
            </a:pPr>
            <a:r>
              <a:rPr lang="en-AU" b="0" dirty="0"/>
              <a:t>ATO status</a:t>
            </a:r>
          </a:p>
          <a:p>
            <a:pPr marL="171450" indent="-171450">
              <a:buFontTx/>
              <a:buChar char="-"/>
            </a:pPr>
            <a:r>
              <a:rPr lang="en-AU" b="0" dirty="0"/>
              <a:t>Employee information</a:t>
            </a:r>
          </a:p>
          <a:p>
            <a:pPr marL="171450" indent="-171450">
              <a:buFontTx/>
              <a:buChar char="-"/>
            </a:pPr>
            <a:r>
              <a:rPr lang="en-AU" b="0" dirty="0"/>
              <a:t>Export option</a:t>
            </a:r>
          </a:p>
          <a:p>
            <a:endParaRPr lang="en-AU" b="0" dirty="0"/>
          </a:p>
          <a:p>
            <a:r>
              <a:rPr lang="en-AU" b="0" dirty="0"/>
              <a:t>Employee List Show adding columns and saving the view</a:t>
            </a:r>
          </a:p>
          <a:p>
            <a:endParaRPr lang="en-AU" b="0" dirty="0"/>
          </a:p>
          <a:p>
            <a:r>
              <a:rPr lang="en-AU" b="0" dirty="0"/>
              <a:t>Show Leave Balance View off menu</a:t>
            </a:r>
          </a:p>
          <a:p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91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744538"/>
            <a:ext cx="596900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Open Pay List screen</a:t>
            </a:r>
          </a:p>
          <a:p>
            <a:endParaRPr lang="en-AU" dirty="0"/>
          </a:p>
          <a:p>
            <a:r>
              <a:rPr lang="en-AU" dirty="0"/>
              <a:t>Select to delete an open pay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41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744538"/>
            <a:ext cx="596900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0" dirty="0"/>
              <a:t>Open Utilities screen and discuss email server settings.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45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744538"/>
            <a:ext cx="596900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75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744538"/>
            <a:ext cx="596900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Di to do 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64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1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en-US"/>
              <a:t>Click icon to add picture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rgbClr val="002F4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DD84EB48-5798-7735-3A77-307A7DBE4815}"/>
              </a:ext>
            </a:extLst>
          </p:cNvPr>
          <p:cNvSpPr/>
          <p:nvPr userDrawn="1"/>
        </p:nvSpPr>
        <p:spPr>
          <a:xfrm rot="5400000">
            <a:off x="10435716" y="5101716"/>
            <a:ext cx="1724025" cy="1788543"/>
          </a:xfrm>
          <a:prstGeom prst="teardrop">
            <a:avLst/>
          </a:prstGeom>
          <a:solidFill>
            <a:srgbClr val="F4CCB9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rgbClr val="F4CCB9">
              <a:alpha val="80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>
              <a:solidFill>
                <a:srgbClr val="002F4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ardrop 14">
            <a:extLst>
              <a:ext uri="{FF2B5EF4-FFF2-40B4-BE49-F238E27FC236}">
                <a16:creationId xmlns:a16="http://schemas.microsoft.com/office/drawing/2014/main" id="{3C742212-72C0-9371-83C2-1F8854FB30A8}"/>
              </a:ext>
            </a:extLst>
          </p:cNvPr>
          <p:cNvSpPr/>
          <p:nvPr userDrawn="1"/>
        </p:nvSpPr>
        <p:spPr>
          <a:xfrm rot="5400000">
            <a:off x="10435716" y="5101716"/>
            <a:ext cx="1724025" cy="1788543"/>
          </a:xfrm>
          <a:prstGeom prst="teardrop">
            <a:avLst/>
          </a:prstGeom>
          <a:solidFill>
            <a:srgbClr val="F4CCB9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en-US"/>
              <a:t>Click icon to add picture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_slide_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ardrop 5">
            <a:extLst>
              <a:ext uri="{FF2B5EF4-FFF2-40B4-BE49-F238E27FC236}">
                <a16:creationId xmlns:a16="http://schemas.microsoft.com/office/drawing/2014/main" id="{D3EF3AE5-3322-871D-743D-A99E25D1330B}"/>
              </a:ext>
            </a:extLst>
          </p:cNvPr>
          <p:cNvSpPr/>
          <p:nvPr userDrawn="1"/>
        </p:nvSpPr>
        <p:spPr>
          <a:xfrm rot="5400000">
            <a:off x="10435716" y="5101716"/>
            <a:ext cx="1724025" cy="1788543"/>
          </a:xfrm>
          <a:prstGeom prst="teardrop">
            <a:avLst/>
          </a:prstGeom>
          <a:solidFill>
            <a:srgbClr val="F4CCB9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32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rgbClr val="002F4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rgbClr val="002F4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DDED7A9-DABB-BB9E-7D71-971287F94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0125" y="3524251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5073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ection Break">
    <p:bg>
      <p:bgPr>
        <a:solidFill>
          <a:srgbClr val="F4CC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878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 (alt 2)">
    <p:bg>
      <p:bgPr>
        <a:solidFill>
          <a:srgbClr val="F4CC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A36A3C3-288E-E78A-AC94-F2F0119186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714" y="1048047"/>
            <a:ext cx="5714286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19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rgbClr val="002F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rgbClr val="002F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ardrop 9">
            <a:extLst>
              <a:ext uri="{FF2B5EF4-FFF2-40B4-BE49-F238E27FC236}">
                <a16:creationId xmlns:a16="http://schemas.microsoft.com/office/drawing/2014/main" id="{BB628DC7-C99D-A287-11FA-4F522E28CB48}"/>
              </a:ext>
            </a:extLst>
          </p:cNvPr>
          <p:cNvSpPr/>
          <p:nvPr userDrawn="1"/>
        </p:nvSpPr>
        <p:spPr>
          <a:xfrm rot="5400000">
            <a:off x="10435716" y="5101716"/>
            <a:ext cx="1724025" cy="1788543"/>
          </a:xfrm>
          <a:prstGeom prst="teardrop">
            <a:avLst/>
          </a:prstGeom>
          <a:solidFill>
            <a:srgbClr val="F4CCB9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(alt 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6AF7DD6F-E12E-D30A-580C-8511BC6C6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23">
            <a:extLst>
              <a:ext uri="{FF2B5EF4-FFF2-40B4-BE49-F238E27FC236}">
                <a16:creationId xmlns:a16="http://schemas.microsoft.com/office/drawing/2014/main" id="{FEC41084-48CA-5387-2171-4A2B2AB8A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1728" y="6155704"/>
            <a:ext cx="9615340" cy="565772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b="1"/>
              <a:t>Disclaimer:</a:t>
            </a:r>
            <a:r>
              <a:rPr lang="en-US"/>
              <a:t> The information in this webinar is generic in nature and may not refer to an individual’s specific requirements.  </a:t>
            </a:r>
          </a:p>
          <a:p>
            <a:r>
              <a:rPr lang="en-US"/>
              <a:t>If you have specific queries, please contact the Australian Taxation Office or Fair Work Australia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D4B9745-2844-0880-B193-15A17CF97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9" y="6359095"/>
            <a:ext cx="943635" cy="365125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424E98D-1D87-2CD1-29ED-F3B21B92D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81076" y="1517552"/>
            <a:ext cx="4219575" cy="3987800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51837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49" r:id="rId5"/>
    <p:sldLayoutId id="2147483650" r:id="rId6"/>
    <p:sldLayoutId id="2147483651" r:id="rId7"/>
    <p:sldLayoutId id="2147483661" r:id="rId8"/>
    <p:sldLayoutId id="2147483666" r:id="rId9"/>
    <p:sldLayoutId id="2147483667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54" r:id="rId18"/>
    <p:sldLayoutId id="2147483663" r:id="rId19"/>
    <p:sldLayoutId id="2147483662" r:id="rId20"/>
    <p:sldLayoutId id="2147483668" r:id="rId21"/>
    <p:sldLayoutId id="2147483652" r:id="rId22"/>
    <p:sldLayoutId id="2147483653" r:id="rId23"/>
    <p:sldLayoutId id="2147483660" r:id="rId24"/>
    <p:sldLayoutId id="2147483664" r:id="rId25"/>
    <p:sldLayoutId id="2147483684" r:id="rId26"/>
    <p:sldLayoutId id="2147483669" r:id="rId27"/>
    <p:sldLayoutId id="2147483670" r:id="rId28"/>
    <p:sldLayoutId id="2147483671" r:id="rId29"/>
    <p:sldLayoutId id="2147483672" r:id="rId30"/>
    <p:sldLayoutId id="2147483665" r:id="rId3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66F97-F4C3-EFF7-D6ED-59F6442EE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7EF6C-4507-19D5-602E-CA9C4B59E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Disclaimer:</a:t>
            </a:r>
            <a:r>
              <a:rPr lang="en-US" dirty="0"/>
              <a:t> The information presented is generic in nature and may not refer to an individual’s specific requirements.  </a:t>
            </a:r>
          </a:p>
          <a:p>
            <a:r>
              <a:rPr lang="en-US" dirty="0"/>
              <a:t>If you have specific queries, please contact Acacia Consulting Services to speak with a certified Exo consultant.</a:t>
            </a:r>
          </a:p>
        </p:txBody>
      </p:sp>
      <p:pic>
        <p:nvPicPr>
          <p:cNvPr id="7" name="Picture Placeholder 1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172E196-B8BD-2938-39D9-3D9926EFDF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532" r="12532"/>
          <a:stretch>
            <a:fillRect/>
          </a:stretch>
        </p:blipFill>
        <p:spPr>
          <a:xfrm>
            <a:off x="5590091" y="211862"/>
            <a:ext cx="5943841" cy="594384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C7DB502-36D6-1DA7-482E-1BD03C81B6DC}"/>
              </a:ext>
            </a:extLst>
          </p:cNvPr>
          <p:cNvSpPr txBox="1">
            <a:spLocks/>
          </p:cNvSpPr>
          <p:nvPr/>
        </p:nvSpPr>
        <p:spPr>
          <a:xfrm>
            <a:off x="658068" y="777635"/>
            <a:ext cx="5282213" cy="21184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APRIL 2023</a:t>
            </a:r>
          </a:p>
          <a:p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4000" dirty="0" err="1">
                <a:solidFill>
                  <a:schemeClr val="bg1">
                    <a:lumMod val="50000"/>
                  </a:schemeClr>
                </a:solidFill>
              </a:rPr>
              <a:t>Myob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bg1">
                    <a:lumMod val="50000"/>
                  </a:schemeClr>
                </a:solidFill>
              </a:rPr>
              <a:t>exo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EMPLOYER SERVICES</a:t>
            </a:r>
          </a:p>
          <a:p>
            <a:endParaRPr lang="en-US" dirty="0"/>
          </a:p>
        </p:txBody>
      </p:sp>
      <p:pic>
        <p:nvPicPr>
          <p:cNvPr id="2" name="Picture Placeholder 19">
            <a:extLst>
              <a:ext uri="{FF2B5EF4-FFF2-40B4-BE49-F238E27FC236}">
                <a16:creationId xmlns:a16="http://schemas.microsoft.com/office/drawing/2014/main" id="{04133D0C-805C-275A-3179-893F0D86E34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299175" y="3112442"/>
            <a:ext cx="1562809" cy="15628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3" name="Picture Placeholder 19">
            <a:extLst>
              <a:ext uri="{FF2B5EF4-FFF2-40B4-BE49-F238E27FC236}">
                <a16:creationId xmlns:a16="http://schemas.microsoft.com/office/drawing/2014/main" id="{6601D8EF-DF4C-D54E-4F3B-8859909DA3F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13788" y="3108443"/>
            <a:ext cx="1562809" cy="15628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B7A73D0-909A-5511-BD1F-077AAD8DBAFE}"/>
              </a:ext>
            </a:extLst>
          </p:cNvPr>
          <p:cNvSpPr txBox="1">
            <a:spLocks/>
          </p:cNvSpPr>
          <p:nvPr/>
        </p:nvSpPr>
        <p:spPr>
          <a:xfrm>
            <a:off x="529784" y="4746591"/>
            <a:ext cx="2330816" cy="3430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/>
              <a:t>DIANNE SEMMENS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85AE1DD7-476B-5AB8-221E-3DC83BD3A867}"/>
              </a:ext>
            </a:extLst>
          </p:cNvPr>
          <p:cNvSpPr txBox="1">
            <a:spLocks/>
          </p:cNvSpPr>
          <p:nvPr/>
        </p:nvSpPr>
        <p:spPr>
          <a:xfrm>
            <a:off x="571493" y="5108086"/>
            <a:ext cx="2247397" cy="3430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dirty="0"/>
              <a:t>Managing Director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200" dirty="0"/>
              <a:t>MYOB Exo &amp; Advanced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A8CA2E3-A3CA-78C5-D592-C119AA4F4908}"/>
              </a:ext>
            </a:extLst>
          </p:cNvPr>
          <p:cNvSpPr txBox="1">
            <a:spLocks/>
          </p:cNvSpPr>
          <p:nvPr/>
        </p:nvSpPr>
        <p:spPr>
          <a:xfrm>
            <a:off x="2801361" y="4741260"/>
            <a:ext cx="2317707" cy="3430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00"/>
              <a:t>TONYA SEY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F341FD7-1006-F21C-A739-289A85993674}"/>
              </a:ext>
            </a:extLst>
          </p:cNvPr>
          <p:cNvSpPr txBox="1">
            <a:spLocks/>
          </p:cNvSpPr>
          <p:nvPr/>
        </p:nvSpPr>
        <p:spPr>
          <a:xfrm>
            <a:off x="2801361" y="5114509"/>
            <a:ext cx="2247397" cy="3430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dirty="0"/>
              <a:t>Senior Consultant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200" dirty="0"/>
              <a:t>MYOB Exo &amp; Advanced</a:t>
            </a:r>
          </a:p>
        </p:txBody>
      </p:sp>
    </p:spTree>
    <p:extLst>
      <p:ext uri="{BB962C8B-B14F-4D97-AF65-F5344CB8AC3E}">
        <p14:creationId xmlns:p14="http://schemas.microsoft.com/office/powerpoint/2010/main" val="325922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66F97-F4C3-EFF7-D6ED-59F6442EE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7EF6C-4507-19D5-602E-CA9C4B59E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Disclaimer:</a:t>
            </a:r>
            <a:r>
              <a:rPr lang="en-US" dirty="0"/>
              <a:t> The information presented is generic in nature and may not refer to an individual’s specific requirements.  </a:t>
            </a:r>
          </a:p>
          <a:p>
            <a:r>
              <a:rPr lang="en-US" dirty="0"/>
              <a:t>If you have specific queries, please contact Acacia Consulting Services to speak with a certified Exo consultant.</a:t>
            </a:r>
          </a:p>
        </p:txBody>
      </p:sp>
      <p:pic>
        <p:nvPicPr>
          <p:cNvPr id="7" name="Picture Placeholder 1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172E196-B8BD-2938-39D9-3D9926EFDF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532" r="12532"/>
          <a:stretch>
            <a:fillRect/>
          </a:stretch>
        </p:blipFill>
        <p:spPr>
          <a:xfrm>
            <a:off x="5300558" y="136524"/>
            <a:ext cx="5943841" cy="594384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C7DB502-36D6-1DA7-482E-1BD03C81B6DC}"/>
              </a:ext>
            </a:extLst>
          </p:cNvPr>
          <p:cNvSpPr txBox="1">
            <a:spLocks/>
          </p:cNvSpPr>
          <p:nvPr/>
        </p:nvSpPr>
        <p:spPr>
          <a:xfrm>
            <a:off x="699929" y="1148528"/>
            <a:ext cx="3937385" cy="11766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/>
              <a:t>Q&amp;a</a:t>
            </a:r>
            <a:endParaRPr lang="en-US" sz="6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ABA6E2-2EC0-E6DE-494A-EE3483CEAE39}"/>
              </a:ext>
            </a:extLst>
          </p:cNvPr>
          <p:cNvSpPr txBox="1"/>
          <p:nvPr/>
        </p:nvSpPr>
        <p:spPr>
          <a:xfrm>
            <a:off x="947601" y="2277447"/>
            <a:ext cx="38488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OVER TO YOU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5986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18" descr="Graphical user interface">
            <a:extLst>
              <a:ext uri="{FF2B5EF4-FFF2-40B4-BE49-F238E27FC236}">
                <a16:creationId xmlns:a16="http://schemas.microsoft.com/office/drawing/2014/main" id="{5954E711-8713-44D0-D54A-6C1E4813F5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532" r="12532"/>
          <a:stretch>
            <a:fillRect/>
          </a:stretch>
        </p:blipFill>
        <p:spPr>
          <a:xfrm>
            <a:off x="157578" y="3878850"/>
            <a:ext cx="2942948" cy="294294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66F97-F4C3-EFF7-D6ED-59F6442EE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7EF6C-4507-19D5-602E-CA9C4B59E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22437" y="6155703"/>
            <a:ext cx="9615340" cy="565772"/>
          </a:xfrm>
        </p:spPr>
        <p:txBody>
          <a:bodyPr/>
          <a:lstStyle/>
          <a:p>
            <a:r>
              <a:rPr lang="en-US" b="1" dirty="0"/>
              <a:t>Disclaimer:</a:t>
            </a:r>
            <a:r>
              <a:rPr lang="en-US" dirty="0"/>
              <a:t> The information presented is generic in nature and may not refer to an individual’s specific requirements.  </a:t>
            </a:r>
          </a:p>
          <a:p>
            <a:r>
              <a:rPr lang="en-US" dirty="0"/>
              <a:t>If you have specific queries, please contact Acacia Consulting Services to speak with a certified Exo consultant.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C7DB502-36D6-1DA7-482E-1BD03C81B6DC}"/>
              </a:ext>
            </a:extLst>
          </p:cNvPr>
          <p:cNvSpPr txBox="1">
            <a:spLocks/>
          </p:cNvSpPr>
          <p:nvPr/>
        </p:nvSpPr>
        <p:spPr>
          <a:xfrm>
            <a:off x="3905794" y="1410159"/>
            <a:ext cx="7337307" cy="46452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/>
              <a:t>Next EXO water </a:t>
            </a:r>
            <a:r>
              <a:rPr lang="en-US" sz="4400" dirty="0"/>
              <a:t>cooler: AUGUST</a:t>
            </a:r>
          </a:p>
          <a:p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END OF FINANCIAL  YEAR WEBINARS IN JUNE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SEND THROUGH YOUR TOPIC IDEAS</a:t>
            </a:r>
          </a:p>
          <a:p>
            <a:endParaRPr lang="en-US" sz="2000" dirty="0"/>
          </a:p>
          <a:p>
            <a:r>
              <a:rPr lang="en-US" sz="2000" dirty="0"/>
              <a:t>PLEASE SEND IDEAS TO HELPDESK@ACACIACS.COM.AU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B19126-9F6C-0AEB-C70F-7CE9E8D1FC0A}"/>
              </a:ext>
            </a:extLst>
          </p:cNvPr>
          <p:cNvSpPr txBox="1"/>
          <p:nvPr/>
        </p:nvSpPr>
        <p:spPr>
          <a:xfrm>
            <a:off x="668930" y="399512"/>
            <a:ext cx="105741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cap="all" spc="150" dirty="0">
                <a:latin typeface="+mj-lt"/>
                <a:ea typeface="+mj-ea"/>
                <a:cs typeface="+mj-cs"/>
              </a:rPr>
              <a:t>THANK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400" cap="all" spc="150" dirty="0">
                <a:latin typeface="+mj-lt"/>
                <a:ea typeface="+mj-ea"/>
                <a:cs typeface="+mj-cs"/>
              </a:rPr>
              <a:t>YOU FOR JOINING US</a:t>
            </a:r>
          </a:p>
        </p:txBody>
      </p:sp>
    </p:spTree>
    <p:extLst>
      <p:ext uri="{BB962C8B-B14F-4D97-AF65-F5344CB8AC3E}">
        <p14:creationId xmlns:p14="http://schemas.microsoft.com/office/powerpoint/2010/main" val="2946125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66F97-F4C3-EFF7-D6ED-59F6442EE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7EF6C-4507-19D5-602E-CA9C4B59E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126" y="6256026"/>
            <a:ext cx="7634796" cy="565772"/>
          </a:xfrm>
        </p:spPr>
        <p:txBody>
          <a:bodyPr/>
          <a:lstStyle/>
          <a:p>
            <a:r>
              <a:rPr lang="en-US" b="1" dirty="0"/>
              <a:t>Disclaimer:</a:t>
            </a:r>
            <a:r>
              <a:rPr lang="en-US" dirty="0"/>
              <a:t> The information presented is generic in nature and may not refer to an individual’s specific requirements.  </a:t>
            </a:r>
          </a:p>
          <a:p>
            <a:r>
              <a:rPr lang="en-US" dirty="0"/>
              <a:t>If you have specific queries, please contact Acacia Consulting Services to speak with a certified Exo consultant.</a:t>
            </a:r>
          </a:p>
        </p:txBody>
      </p:sp>
      <p:pic>
        <p:nvPicPr>
          <p:cNvPr id="7" name="Picture Placeholder 1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172E196-B8BD-2938-39D9-3D9926EFDF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532" r="12532"/>
          <a:stretch>
            <a:fillRect/>
          </a:stretch>
        </p:blipFill>
        <p:spPr>
          <a:xfrm>
            <a:off x="84860" y="3878850"/>
            <a:ext cx="2942948" cy="294294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C7DB502-36D6-1DA7-482E-1BD03C81B6DC}"/>
              </a:ext>
            </a:extLst>
          </p:cNvPr>
          <p:cNvSpPr txBox="1">
            <a:spLocks/>
          </p:cNvSpPr>
          <p:nvPr/>
        </p:nvSpPr>
        <p:spPr>
          <a:xfrm>
            <a:off x="3329125" y="2343479"/>
            <a:ext cx="8549196" cy="35635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457200" algn="just">
              <a:buFont typeface="+mj-lt"/>
              <a:buAutoNum type="arabicPeriod"/>
            </a:pPr>
            <a:r>
              <a:rPr lang="en-A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Version 2022.04 – password updates</a:t>
            </a:r>
          </a:p>
          <a:p>
            <a:pPr marL="457200" lvl="0" indent="-457200" algn="just">
              <a:buFont typeface="+mj-lt"/>
              <a:buAutoNum type="arabicPeriod"/>
            </a:pPr>
            <a:endParaRPr lang="en-A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en-A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Family domestic violence leave</a:t>
            </a:r>
          </a:p>
          <a:p>
            <a:pPr marL="457200" lvl="0" indent="-457200" algn="just">
              <a:buFont typeface="+mj-lt"/>
              <a:buAutoNum type="arabicPeriod"/>
            </a:pPr>
            <a:endParaRPr lang="en-A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A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EMPLOYEE &amp; PAY LISTS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endParaRPr lang="en-A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A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Deleting open pays!</a:t>
            </a:r>
          </a:p>
          <a:p>
            <a:pPr marL="457200" lvl="0" indent="-457200" algn="just">
              <a:buFont typeface="+mj-lt"/>
              <a:buAutoNum type="arabicPeriod"/>
            </a:pPr>
            <a:endParaRPr lang="en-A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en-A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EMAILING AND PAYSLIPS</a:t>
            </a:r>
          </a:p>
          <a:p>
            <a:pPr marL="457200" indent="-457200" algn="just">
              <a:buFont typeface="+mj-lt"/>
              <a:buAutoNum type="arabicPeriod"/>
            </a:pPr>
            <a:endParaRPr lang="en-A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971F79-6008-68E0-7A4F-87A0E751288D}"/>
              </a:ext>
            </a:extLst>
          </p:cNvPr>
          <p:cNvSpPr txBox="1"/>
          <p:nvPr/>
        </p:nvSpPr>
        <p:spPr>
          <a:xfrm>
            <a:off x="1618837" y="427275"/>
            <a:ext cx="64014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+mj-lt"/>
              </a:rPr>
              <a:t>EMPLOYER SERVICES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DEEC2C-BA59-23FF-0BD3-FA2FB1693DA5}"/>
              </a:ext>
            </a:extLst>
          </p:cNvPr>
          <p:cNvSpPr txBox="1"/>
          <p:nvPr/>
        </p:nvSpPr>
        <p:spPr>
          <a:xfrm>
            <a:off x="3329125" y="1389372"/>
            <a:ext cx="74013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BREAKING NEWS: NEW RELEASE 2022.05 MUST BE INSTALLED BY 29</a:t>
            </a:r>
            <a:r>
              <a:rPr lang="en-US" sz="2800" baseline="30000" dirty="0">
                <a:solidFill>
                  <a:srgbClr val="7030A0"/>
                </a:solidFill>
              </a:rPr>
              <a:t>TH</a:t>
            </a:r>
            <a:r>
              <a:rPr lang="en-US" sz="2800" dirty="0">
                <a:solidFill>
                  <a:srgbClr val="7030A0"/>
                </a:solidFill>
              </a:rPr>
              <a:t> APRIL 2023</a:t>
            </a:r>
          </a:p>
        </p:txBody>
      </p:sp>
    </p:spTree>
    <p:extLst>
      <p:ext uri="{BB962C8B-B14F-4D97-AF65-F5344CB8AC3E}">
        <p14:creationId xmlns:p14="http://schemas.microsoft.com/office/powerpoint/2010/main" val="3530245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DF7AF-BFB6-16F3-2CFA-65E6928DF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8391AB9-1FB2-8DC6-24F2-B8B931FF3CF9}"/>
              </a:ext>
            </a:extLst>
          </p:cNvPr>
          <p:cNvSpPr txBox="1">
            <a:spLocks/>
          </p:cNvSpPr>
          <p:nvPr/>
        </p:nvSpPr>
        <p:spPr>
          <a:xfrm>
            <a:off x="838200" y="136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7030A0"/>
                </a:solidFill>
              </a:rPr>
              <a:t>BREAKING NEWS: RELEASE 2022.05 </a:t>
            </a:r>
          </a:p>
          <a:p>
            <a:r>
              <a:rPr lang="en-US" sz="2800" dirty="0">
                <a:solidFill>
                  <a:srgbClr val="7030A0"/>
                </a:solidFill>
              </a:rPr>
              <a:t>MUST BE INSTALLED BY 29</a:t>
            </a:r>
            <a:r>
              <a:rPr lang="en-US" sz="2800" baseline="30000" dirty="0">
                <a:solidFill>
                  <a:srgbClr val="7030A0"/>
                </a:solidFill>
              </a:rPr>
              <a:t>TH</a:t>
            </a:r>
            <a:r>
              <a:rPr lang="en-US" sz="2800" dirty="0">
                <a:solidFill>
                  <a:srgbClr val="7030A0"/>
                </a:solidFill>
              </a:rPr>
              <a:t> APRIL 2023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4993F56-50B6-2B6E-F906-F17D0DB5B57A}"/>
              </a:ext>
            </a:extLst>
          </p:cNvPr>
          <p:cNvSpPr txBox="1">
            <a:spLocks/>
          </p:cNvSpPr>
          <p:nvPr/>
        </p:nvSpPr>
        <p:spPr>
          <a:xfrm>
            <a:off x="3329126" y="6256026"/>
            <a:ext cx="7634796" cy="565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Disclaimer:</a:t>
            </a:r>
            <a:r>
              <a:rPr lang="en-US" dirty="0"/>
              <a:t> The information presented is generic in nature and may not refer to an individual’s specific requirements.  </a:t>
            </a:r>
          </a:p>
          <a:p>
            <a:r>
              <a:rPr lang="en-US" dirty="0"/>
              <a:t>If you have specific queries, please contact Acacia Consulting Services to speak with a certified Exo consultant.</a:t>
            </a:r>
          </a:p>
        </p:txBody>
      </p:sp>
      <p:pic>
        <p:nvPicPr>
          <p:cNvPr id="9" name="Picture Placeholder 18" descr="Graphical user interface">
            <a:extLst>
              <a:ext uri="{FF2B5EF4-FFF2-40B4-BE49-F238E27FC236}">
                <a16:creationId xmlns:a16="http://schemas.microsoft.com/office/drawing/2014/main" id="{327AEB89-0DA5-ADE6-81A4-DE02511D7A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532" r="12532"/>
          <a:stretch>
            <a:fillRect/>
          </a:stretch>
        </p:blipFill>
        <p:spPr>
          <a:xfrm>
            <a:off x="528810" y="4250082"/>
            <a:ext cx="2571716" cy="25717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542D20-3F6C-69A4-FBBE-32AC9B404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97" y="1691653"/>
            <a:ext cx="11763744" cy="23288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F99E07-421B-10A0-9F1B-91E08346F593}"/>
              </a:ext>
            </a:extLst>
          </p:cNvPr>
          <p:cNvSpPr txBox="1"/>
          <p:nvPr/>
        </p:nvSpPr>
        <p:spPr>
          <a:xfrm>
            <a:off x="5373511" y="5012720"/>
            <a:ext cx="4468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/>
              <a:t>Available</a:t>
            </a:r>
            <a:r>
              <a:rPr lang="en-AU" dirty="0"/>
              <a:t> </a:t>
            </a:r>
            <a:r>
              <a:rPr lang="en-AU" sz="2800" dirty="0"/>
              <a:t>now for download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69593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DF7AF-BFB6-16F3-2CFA-65E6928DF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8391AB9-1FB2-8DC6-24F2-B8B931FF3CF9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Version 2022.04 – password updates</a:t>
            </a:r>
          </a:p>
          <a:p>
            <a:r>
              <a:rPr lang="en-AU" dirty="0"/>
              <a:t>(ensure running 2022.04 not 2022.03)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4993F56-50B6-2B6E-F906-F17D0DB5B57A}"/>
              </a:ext>
            </a:extLst>
          </p:cNvPr>
          <p:cNvSpPr txBox="1">
            <a:spLocks/>
          </p:cNvSpPr>
          <p:nvPr/>
        </p:nvSpPr>
        <p:spPr>
          <a:xfrm>
            <a:off x="3329126" y="6256026"/>
            <a:ext cx="7634796" cy="565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Disclaimer:</a:t>
            </a:r>
            <a:r>
              <a:rPr lang="en-US" dirty="0"/>
              <a:t> The information presented is generic in nature and may not refer to an individual’s specific requirements.  </a:t>
            </a:r>
          </a:p>
          <a:p>
            <a:r>
              <a:rPr lang="en-US" dirty="0"/>
              <a:t>If you have specific queries, please contact Acacia Consulting Services to speak with a certified Exo consultant.</a:t>
            </a:r>
          </a:p>
        </p:txBody>
      </p:sp>
      <p:pic>
        <p:nvPicPr>
          <p:cNvPr id="9" name="Picture Placeholder 18" descr="Graphical user interface">
            <a:extLst>
              <a:ext uri="{FF2B5EF4-FFF2-40B4-BE49-F238E27FC236}">
                <a16:creationId xmlns:a16="http://schemas.microsoft.com/office/drawing/2014/main" id="{327AEB89-0DA5-ADE6-81A4-DE02511D7A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532" r="12532"/>
          <a:stretch>
            <a:fillRect/>
          </a:stretch>
        </p:blipFill>
        <p:spPr>
          <a:xfrm>
            <a:off x="157578" y="3878850"/>
            <a:ext cx="2942948" cy="29429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22CC47-180D-1829-7369-EA56F1B4C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955" y="2159851"/>
            <a:ext cx="5975879" cy="253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77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3EA9A-4C43-BA09-BA46-9427B8F19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CB950-1106-9349-BF5A-2DD127BC3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747865A-AFA7-291F-AB7E-491F19FE4E4F}"/>
              </a:ext>
            </a:extLst>
          </p:cNvPr>
          <p:cNvSpPr txBox="1">
            <a:spLocks/>
          </p:cNvSpPr>
          <p:nvPr/>
        </p:nvSpPr>
        <p:spPr>
          <a:xfrm>
            <a:off x="628159" y="270058"/>
            <a:ext cx="104905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4000" dirty="0"/>
              <a:t>Family domestic violence leave (FDVL)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83848D4F-8439-FA5C-7EC7-F980BA26F4A4}"/>
              </a:ext>
            </a:extLst>
          </p:cNvPr>
          <p:cNvSpPr txBox="1">
            <a:spLocks/>
          </p:cNvSpPr>
          <p:nvPr/>
        </p:nvSpPr>
        <p:spPr>
          <a:xfrm>
            <a:off x="3483873" y="6155703"/>
            <a:ext cx="7634796" cy="565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Disclaimer:</a:t>
            </a:r>
            <a:r>
              <a:rPr lang="en-US" dirty="0"/>
              <a:t> The information presented is generic in nature and may not refer to an individual’s specific requirements.  </a:t>
            </a:r>
          </a:p>
          <a:p>
            <a:r>
              <a:rPr lang="en-US" dirty="0"/>
              <a:t>If you have specific queries, please contact Acacia Consulting Services to speak with a certified Exo consultant.</a:t>
            </a:r>
          </a:p>
        </p:txBody>
      </p:sp>
      <p:pic>
        <p:nvPicPr>
          <p:cNvPr id="22" name="Picture Placeholder 18" descr="Graphical user interface">
            <a:extLst>
              <a:ext uri="{FF2B5EF4-FFF2-40B4-BE49-F238E27FC236}">
                <a16:creationId xmlns:a16="http://schemas.microsoft.com/office/drawing/2014/main" id="{5E8939C9-E24F-E0DA-BC40-B630E5A955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532" r="12532"/>
          <a:stretch>
            <a:fillRect/>
          </a:stretch>
        </p:blipFill>
        <p:spPr>
          <a:xfrm>
            <a:off x="157578" y="3878850"/>
            <a:ext cx="2942948" cy="29429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230CFE-E0D1-6BB3-898B-C5FEA721D6E5}"/>
              </a:ext>
            </a:extLst>
          </p:cNvPr>
          <p:cNvSpPr txBox="1"/>
          <p:nvPr/>
        </p:nvSpPr>
        <p:spPr>
          <a:xfrm>
            <a:off x="3719004" y="3186352"/>
            <a:ext cx="76347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dirty="0"/>
              <a:t>Effective dates:</a:t>
            </a:r>
          </a:p>
          <a:p>
            <a:pPr lvl="1"/>
            <a:r>
              <a:rPr lang="en-AU" sz="2800" dirty="0"/>
              <a:t>15+ employees: 1 February 2023</a:t>
            </a:r>
          </a:p>
          <a:p>
            <a:pPr lvl="1"/>
            <a:r>
              <a:rPr lang="en-AU" sz="2800" dirty="0"/>
              <a:t>&lt;15 employees: 1 August 2023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757929-8A8B-0889-BE65-769C638EB4CE}"/>
              </a:ext>
            </a:extLst>
          </p:cNvPr>
          <p:cNvSpPr txBox="1"/>
          <p:nvPr/>
        </p:nvSpPr>
        <p:spPr>
          <a:xfrm>
            <a:off x="1120584" y="1595621"/>
            <a:ext cx="98369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dirty="0"/>
              <a:t>Australian Government introduced paid family and domestic violence leave (FDVL) for </a:t>
            </a:r>
            <a:r>
              <a:rPr lang="en-AU" sz="2800" b="1" dirty="0"/>
              <a:t>all</a:t>
            </a:r>
            <a:r>
              <a:rPr lang="en-AU" sz="2800" dirty="0"/>
              <a:t> employees (i.e. full time, part time and casual). </a:t>
            </a:r>
          </a:p>
          <a:p>
            <a:endParaRPr lang="en-AU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46BE87-690B-47FE-CEE2-B949EBD34576}"/>
              </a:ext>
            </a:extLst>
          </p:cNvPr>
          <p:cNvSpPr txBox="1"/>
          <p:nvPr/>
        </p:nvSpPr>
        <p:spPr>
          <a:xfrm>
            <a:off x="3483872" y="4873340"/>
            <a:ext cx="73212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200" dirty="0"/>
              <a:t>https://www.fairwork.gov.au/leave/family-and-domestic-violence-leave/paid-family-and-domestic-violence-leave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8FF2CF-5B82-9E3E-9F0A-C5548FE83B90}"/>
              </a:ext>
            </a:extLst>
          </p:cNvPr>
          <p:cNvSpPr txBox="1"/>
          <p:nvPr/>
        </p:nvSpPr>
        <p:spPr>
          <a:xfrm>
            <a:off x="3483872" y="5514521"/>
            <a:ext cx="77099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200" dirty="0"/>
              <a:t>W</a:t>
            </a:r>
            <a:r>
              <a:rPr lang="en-AU" sz="1200" b="0" dirty="0"/>
              <a:t>e recommend that if you are required to pay FDVL, seek clarity from a registered authority (</a:t>
            </a:r>
            <a:r>
              <a:rPr lang="en-AU" sz="1200" b="0" dirty="0" err="1"/>
              <a:t>eg</a:t>
            </a:r>
            <a:r>
              <a:rPr lang="en-AU" sz="1200" b="0" dirty="0"/>
              <a:t> Fair Work Australia, employment lawyer, tax agent or ATO) on the rate to pay your employee.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311603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DF7AF-BFB6-16F3-2CFA-65E6928DF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8391AB9-1FB2-8DC6-24F2-B8B931FF3CF9}"/>
              </a:ext>
            </a:extLst>
          </p:cNvPr>
          <p:cNvSpPr txBox="1">
            <a:spLocks/>
          </p:cNvSpPr>
          <p:nvPr/>
        </p:nvSpPr>
        <p:spPr>
          <a:xfrm>
            <a:off x="807720" y="489169"/>
            <a:ext cx="4873955" cy="56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dirty="0"/>
              <a:t>EMPLOYEE LIST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4993F56-50B6-2B6E-F906-F17D0DB5B57A}"/>
              </a:ext>
            </a:extLst>
          </p:cNvPr>
          <p:cNvSpPr txBox="1">
            <a:spLocks/>
          </p:cNvSpPr>
          <p:nvPr/>
        </p:nvSpPr>
        <p:spPr>
          <a:xfrm>
            <a:off x="3329126" y="6256026"/>
            <a:ext cx="7634796" cy="565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Disclaimer:</a:t>
            </a:r>
            <a:r>
              <a:rPr lang="en-US" dirty="0"/>
              <a:t> The information presented is generic in nature and may not refer to an individual’s specific requirements.  </a:t>
            </a:r>
          </a:p>
          <a:p>
            <a:r>
              <a:rPr lang="en-US" dirty="0"/>
              <a:t>If you have specific queries, please contact Acacia Consulting Services to speak with a certified Exo consultant.</a:t>
            </a:r>
          </a:p>
        </p:txBody>
      </p:sp>
      <p:pic>
        <p:nvPicPr>
          <p:cNvPr id="9" name="Picture Placeholder 18" descr="Graphical user interface">
            <a:extLst>
              <a:ext uri="{FF2B5EF4-FFF2-40B4-BE49-F238E27FC236}">
                <a16:creationId xmlns:a16="http://schemas.microsoft.com/office/drawing/2014/main" id="{327AEB89-0DA5-ADE6-81A4-DE02511D7A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532" r="12532"/>
          <a:stretch>
            <a:fillRect/>
          </a:stretch>
        </p:blipFill>
        <p:spPr>
          <a:xfrm>
            <a:off x="157578" y="3878850"/>
            <a:ext cx="2942948" cy="29429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DD0C21-A786-4A48-49C2-E186703FEC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" y="987817"/>
            <a:ext cx="8764981" cy="19221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CAB647-9317-3088-29E7-4D20EB0CD9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3919" y="3894481"/>
            <a:ext cx="7023735" cy="16776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3AB6087-237A-CA75-B74B-6500BF97C69F}"/>
              </a:ext>
            </a:extLst>
          </p:cNvPr>
          <p:cNvSpPr txBox="1">
            <a:spLocks/>
          </p:cNvSpPr>
          <p:nvPr/>
        </p:nvSpPr>
        <p:spPr>
          <a:xfrm>
            <a:off x="4541520" y="3311014"/>
            <a:ext cx="4873955" cy="56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dirty="0"/>
              <a:t>PAY LIST</a:t>
            </a:r>
          </a:p>
        </p:txBody>
      </p:sp>
    </p:spTree>
    <p:extLst>
      <p:ext uri="{BB962C8B-B14F-4D97-AF65-F5344CB8AC3E}">
        <p14:creationId xmlns:p14="http://schemas.microsoft.com/office/powerpoint/2010/main" val="1441876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3EA9A-4C43-BA09-BA46-9427B8F19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CB950-1106-9349-BF5A-2DD127BC3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747865A-AFA7-291F-AB7E-491F19FE4E4F}"/>
              </a:ext>
            </a:extLst>
          </p:cNvPr>
          <p:cNvSpPr txBox="1">
            <a:spLocks/>
          </p:cNvSpPr>
          <p:nvPr/>
        </p:nvSpPr>
        <p:spPr>
          <a:xfrm>
            <a:off x="304800" y="277793"/>
            <a:ext cx="6831874" cy="87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Deleting open pays!!!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83848D4F-8439-FA5C-7EC7-F980BA26F4A4}"/>
              </a:ext>
            </a:extLst>
          </p:cNvPr>
          <p:cNvSpPr txBox="1">
            <a:spLocks/>
          </p:cNvSpPr>
          <p:nvPr/>
        </p:nvSpPr>
        <p:spPr>
          <a:xfrm>
            <a:off x="3483873" y="6155703"/>
            <a:ext cx="7634796" cy="565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Disclaimer:</a:t>
            </a:r>
            <a:r>
              <a:rPr lang="en-US" dirty="0"/>
              <a:t> The information presented is generic in nature and may not refer to an individual’s specific requirements.  </a:t>
            </a:r>
          </a:p>
          <a:p>
            <a:r>
              <a:rPr lang="en-US" dirty="0"/>
              <a:t>If you have specific queries, please contact Acacia Consulting Services to speak with a certified Exo consultant.</a:t>
            </a:r>
          </a:p>
        </p:txBody>
      </p:sp>
      <p:pic>
        <p:nvPicPr>
          <p:cNvPr id="22" name="Picture Placeholder 18" descr="Graphical user interface">
            <a:extLst>
              <a:ext uri="{FF2B5EF4-FFF2-40B4-BE49-F238E27FC236}">
                <a16:creationId xmlns:a16="http://schemas.microsoft.com/office/drawing/2014/main" id="{5E8939C9-E24F-E0DA-BC40-B630E5A955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532" r="12532"/>
          <a:stretch>
            <a:fillRect/>
          </a:stretch>
        </p:blipFill>
        <p:spPr>
          <a:xfrm>
            <a:off x="157578" y="3878850"/>
            <a:ext cx="2942948" cy="29429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00D6E7-B5DD-3501-07C0-E5BA03974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3873" y="1423676"/>
            <a:ext cx="6885610" cy="367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875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DF7AF-BFB6-16F3-2CFA-65E6928DF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8391AB9-1FB2-8DC6-24F2-B8B931FF3CF9}"/>
              </a:ext>
            </a:extLst>
          </p:cNvPr>
          <p:cNvSpPr txBox="1">
            <a:spLocks/>
          </p:cNvSpPr>
          <p:nvPr/>
        </p:nvSpPr>
        <p:spPr>
          <a:xfrm>
            <a:off x="990600" y="517526"/>
            <a:ext cx="10515600" cy="557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dirty="0"/>
              <a:t>EMAILING AND PAYSLIPS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4993F56-50B6-2B6E-F906-F17D0DB5B57A}"/>
              </a:ext>
            </a:extLst>
          </p:cNvPr>
          <p:cNvSpPr txBox="1">
            <a:spLocks/>
          </p:cNvSpPr>
          <p:nvPr/>
        </p:nvSpPr>
        <p:spPr>
          <a:xfrm>
            <a:off x="3329126" y="6256026"/>
            <a:ext cx="7634796" cy="565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Disclaimer:</a:t>
            </a:r>
            <a:r>
              <a:rPr lang="en-US" dirty="0"/>
              <a:t> The information presented is generic in nature and may not refer to an individual’s specific requirements.  </a:t>
            </a:r>
          </a:p>
          <a:p>
            <a:r>
              <a:rPr lang="en-US" dirty="0"/>
              <a:t>If you have specific queries, please contact Acacia Consulting Services to speak with a certified Exo consultant.</a:t>
            </a:r>
          </a:p>
        </p:txBody>
      </p:sp>
      <p:pic>
        <p:nvPicPr>
          <p:cNvPr id="9" name="Picture Placeholder 18" descr="Graphical user interface">
            <a:extLst>
              <a:ext uri="{FF2B5EF4-FFF2-40B4-BE49-F238E27FC236}">
                <a16:creationId xmlns:a16="http://schemas.microsoft.com/office/drawing/2014/main" id="{327AEB89-0DA5-ADE6-81A4-DE02511D7A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532" r="12532"/>
          <a:stretch>
            <a:fillRect/>
          </a:stretch>
        </p:blipFill>
        <p:spPr>
          <a:xfrm>
            <a:off x="157578" y="3878850"/>
            <a:ext cx="2942948" cy="29429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480469-4B8C-6403-BFD9-2A65595E3DC8}"/>
              </a:ext>
            </a:extLst>
          </p:cNvPr>
          <p:cNvSpPr txBox="1"/>
          <p:nvPr/>
        </p:nvSpPr>
        <p:spPr>
          <a:xfrm>
            <a:off x="1241112" y="980106"/>
            <a:ext cx="10112688" cy="1710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0" i="0" dirty="0">
                <a:solidFill>
                  <a:srgbClr val="232428"/>
                </a:solidFill>
                <a:effectLst/>
                <a:latin typeface="Inter-Regular"/>
              </a:rPr>
              <a:t>Microsoft is planning to phase out basic authentication of emails sent via SMTP.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232428"/>
                </a:solidFill>
                <a:latin typeface="Inter-Regular"/>
              </a:rPr>
              <a:t>MYOB have included the option to send pay slips via the MYOB email server.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232428"/>
                </a:solidFill>
                <a:latin typeface="Inter-Regular"/>
              </a:rPr>
              <a:t>Note: you can continue to send pay slips via your email server if it meets the Microsoft authentication requirements.</a:t>
            </a:r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943ECD-F377-AF35-9742-426087A79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7206" y="2361473"/>
            <a:ext cx="5654040" cy="16417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9D0C15-BA6E-7C16-60D6-E865991F1F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0637" y="4395767"/>
            <a:ext cx="5200514" cy="158391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0443A2-B2C5-2ADD-5D1C-373A626BB661}"/>
              </a:ext>
            </a:extLst>
          </p:cNvPr>
          <p:cNvSpPr txBox="1"/>
          <p:nvPr/>
        </p:nvSpPr>
        <p:spPr>
          <a:xfrm>
            <a:off x="3489960" y="4531667"/>
            <a:ext cx="2075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dirty="0"/>
              <a:t>Example Email from MYOB Email Server</a:t>
            </a:r>
          </a:p>
        </p:txBody>
      </p:sp>
    </p:spTree>
    <p:extLst>
      <p:ext uri="{BB962C8B-B14F-4D97-AF65-F5344CB8AC3E}">
        <p14:creationId xmlns:p14="http://schemas.microsoft.com/office/powerpoint/2010/main" val="1307204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DF7AF-BFB6-16F3-2CFA-65E6928DF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8391AB9-1FB2-8DC6-24F2-B8B931FF3CF9}"/>
              </a:ext>
            </a:extLst>
          </p:cNvPr>
          <p:cNvSpPr txBox="1">
            <a:spLocks/>
          </p:cNvSpPr>
          <p:nvPr/>
        </p:nvSpPr>
        <p:spPr>
          <a:xfrm>
            <a:off x="990600" y="517526"/>
            <a:ext cx="10515600" cy="557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dirty="0"/>
              <a:t>EMAILING AND PAYSLIPS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4993F56-50B6-2B6E-F906-F17D0DB5B57A}"/>
              </a:ext>
            </a:extLst>
          </p:cNvPr>
          <p:cNvSpPr txBox="1">
            <a:spLocks/>
          </p:cNvSpPr>
          <p:nvPr/>
        </p:nvSpPr>
        <p:spPr>
          <a:xfrm>
            <a:off x="3329126" y="6256026"/>
            <a:ext cx="7634796" cy="565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Disclaimer:</a:t>
            </a:r>
            <a:r>
              <a:rPr lang="en-US" dirty="0"/>
              <a:t> The information presented is generic in nature and may not refer to an individual’s specific requirements.  </a:t>
            </a:r>
          </a:p>
          <a:p>
            <a:r>
              <a:rPr lang="en-US" dirty="0"/>
              <a:t>If you have specific queries, please contact Acacia Consulting Services to speak with a certified Exo consultant.</a:t>
            </a:r>
          </a:p>
        </p:txBody>
      </p:sp>
      <p:pic>
        <p:nvPicPr>
          <p:cNvPr id="9" name="Picture Placeholder 18" descr="Graphical user interface">
            <a:extLst>
              <a:ext uri="{FF2B5EF4-FFF2-40B4-BE49-F238E27FC236}">
                <a16:creationId xmlns:a16="http://schemas.microsoft.com/office/drawing/2014/main" id="{327AEB89-0DA5-ADE6-81A4-DE02511D7A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532" r="12532"/>
          <a:stretch>
            <a:fillRect/>
          </a:stretch>
        </p:blipFill>
        <p:spPr>
          <a:xfrm>
            <a:off x="157578" y="3878850"/>
            <a:ext cx="2942948" cy="29429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2BCDC7-DA3A-9C78-6F9E-85EB47105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002" y="1847522"/>
            <a:ext cx="5008617" cy="28133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F4EB4D-99C5-B6D6-6DE5-F1A63C599D67}"/>
              </a:ext>
            </a:extLst>
          </p:cNvPr>
          <p:cNvSpPr txBox="1"/>
          <p:nvPr/>
        </p:nvSpPr>
        <p:spPr>
          <a:xfrm>
            <a:off x="1318260" y="1276731"/>
            <a:ext cx="483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Older styled payslips no longer supported</a:t>
            </a:r>
          </a:p>
        </p:txBody>
      </p:sp>
    </p:spTree>
    <p:extLst>
      <p:ext uri="{BB962C8B-B14F-4D97-AF65-F5344CB8AC3E}">
        <p14:creationId xmlns:p14="http://schemas.microsoft.com/office/powerpoint/2010/main" val="3718501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Presentation_tm67328976_Win32_LW_SL_v3" id="{B5A5B451-F186-4F05-917D-430247B33515}" vid="{C0610F80-F57F-4E6B-A096-3AEBDD5FC5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191d38c6-0fba-4313-ac40-2b5bd4cba34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928C81FDD47144BD249553DC1DC1A6" ma:contentTypeVersion="8" ma:contentTypeDescription="Create a new document." ma:contentTypeScope="" ma:versionID="2541689e1d98d394a17447af27f05dc0">
  <xsd:schema xmlns:xsd="http://www.w3.org/2001/XMLSchema" xmlns:xs="http://www.w3.org/2001/XMLSchema" xmlns:p="http://schemas.microsoft.com/office/2006/metadata/properties" xmlns:ns2="191d38c6-0fba-4313-ac40-2b5bd4cba345" xmlns:ns3="5f7f9b75-056e-48ac-821b-7d697e866e28" targetNamespace="http://schemas.microsoft.com/office/2006/metadata/properties" ma:root="true" ma:fieldsID="b473625dab836a39cd0fee977a401093" ns2:_="" ns3:_="">
    <xsd:import namespace="191d38c6-0fba-4313-ac40-2b5bd4cba345"/>
    <xsd:import namespace="5f7f9b75-056e-48ac-821b-7d697e866e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1d38c6-0fba-4313-ac40-2b5bd4cba3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7f9b75-056e-48ac-821b-7d697e866e2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D6FE22-81A0-4500-AFD0-342D21BB9A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C43685-694E-4579-B109-3C418D49DA65}">
  <ds:schemaRefs>
    <ds:schemaRef ds:uri="191d38c6-0fba-4313-ac40-2b5bd4cba34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758EE21-BEF2-4238-AECB-9A7BD5D247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1d38c6-0fba-4313-ac40-2b5bd4cba345"/>
    <ds:schemaRef ds:uri="5f7f9b75-056e-48ac-821b-7d697e866e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Minimalist presentation</Template>
  <TotalTime>1552</TotalTime>
  <Words>889</Words>
  <Application>Microsoft Office PowerPoint</Application>
  <PresentationFormat>Widescreen</PresentationFormat>
  <Paragraphs>125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Inter-Regular</vt:lpstr>
      <vt:lpstr>Tenorite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 of year payroll - a webinar</dc:title>
  <dc:creator>Hassaan Ahmed</dc:creator>
  <cp:lastModifiedBy>Tonya Sey</cp:lastModifiedBy>
  <cp:revision>40</cp:revision>
  <cp:lastPrinted>2021-06-22T10:58:00Z</cp:lastPrinted>
  <dcterms:created xsi:type="dcterms:W3CDTF">2021-06-22T01:29:52Z</dcterms:created>
  <dcterms:modified xsi:type="dcterms:W3CDTF">2023-04-18T02:39:41Z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0x0101006D928C81FDD47144BD249553DC1DC1A6</vt:lpwstr>
  </property>
</Properties>
</file>